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813" r:id="rId2"/>
    <p:sldId id="814" r:id="rId3"/>
    <p:sldId id="815" r:id="rId4"/>
    <p:sldId id="816" r:id="rId5"/>
    <p:sldId id="817" r:id="rId6"/>
    <p:sldId id="81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Udkast til energiregnskaber for kommuner i Region Midtjylland •  20. januar 2010 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43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204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0" y="1404939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/>
          </p:cNvSpPr>
          <p:nvPr>
            <p:ph type="subTitle" idx="28" hasCustomPrompt="1"/>
          </p:nvPr>
        </p:nvSpPr>
        <p:spPr>
          <a:xfrm>
            <a:off x="387049" y="748071"/>
            <a:ext cx="11230187" cy="61047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da-DK" sz="1600" b="1">
                <a:solidFill>
                  <a:srgbClr val="9BBB59"/>
                </a:solidFill>
              </a:defRPr>
            </a:lvl1pPr>
            <a:lvl2pPr marL="536420" indent="0" algn="ctr" eaLnBrk="1" latinLnBrk="0" hangingPunct="1">
              <a:buNone/>
            </a:lvl2pPr>
            <a:lvl3pPr marL="1072840" indent="0" algn="ctr" eaLnBrk="1" latinLnBrk="0" hangingPunct="1">
              <a:buNone/>
            </a:lvl3pPr>
            <a:lvl4pPr marL="1609258" indent="0" algn="ctr" eaLnBrk="1" latinLnBrk="0" hangingPunct="1">
              <a:buNone/>
            </a:lvl4pPr>
            <a:lvl5pPr marL="2145677" indent="0" algn="ctr" eaLnBrk="1" latinLnBrk="0" hangingPunct="1">
              <a:buNone/>
            </a:lvl5pPr>
            <a:lvl6pPr marL="2682097" indent="0" algn="ctr" eaLnBrk="1" latinLnBrk="0" hangingPunct="1">
              <a:buNone/>
            </a:lvl6pPr>
            <a:lvl7pPr marL="3218517" indent="0" algn="ctr" eaLnBrk="1" latinLnBrk="0" hangingPunct="1">
              <a:buNone/>
            </a:lvl7pPr>
            <a:lvl8pPr marL="3754935" indent="0" algn="ctr" eaLnBrk="1" latinLnBrk="0" hangingPunct="1">
              <a:buNone/>
            </a:lvl8pPr>
            <a:lvl9pPr marL="4291355" indent="0" algn="ctr" eaLnBrk="1" latinLnBrk="0" hangingPunct="1">
              <a:buNone/>
            </a:lvl9pPr>
            <a:extLst/>
          </a:lstStyle>
          <a:p>
            <a:r>
              <a:rPr lang="en-GB" noProof="0"/>
              <a:t>Click to edit subtitle</a:t>
            </a:r>
          </a:p>
        </p:txBody>
      </p:sp>
      <p:sp>
        <p:nvSpPr>
          <p:cNvPr id="14" name="Pladsholder til titel 1"/>
          <p:cNvSpPr>
            <a:spLocks noGrp="1"/>
          </p:cNvSpPr>
          <p:nvPr>
            <p:ph type="title" hasCustomPrompt="1"/>
          </p:nvPr>
        </p:nvSpPr>
        <p:spPr bwMode="auto">
          <a:xfrm>
            <a:off x="387047" y="274638"/>
            <a:ext cx="11232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35430" y="1658981"/>
            <a:ext cx="11299372" cy="4518000"/>
          </a:xfrm>
          <a:prstGeom prst="roundRect">
            <a:avLst>
              <a:gd name="adj" fmla="val 1971"/>
            </a:avLst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180000" tIns="180000" rIns="180000" bIns="180000"/>
          <a:lstStyle>
            <a:lvl1pPr marL="0" indent="0">
              <a:buNone/>
              <a:defRPr sz="1200">
                <a:latin typeface="+mn-lt"/>
              </a:defRPr>
            </a:lvl1pPr>
            <a:lvl2pPr marL="355591" indent="-177796">
              <a:buFont typeface="Arial" pitchFamily="34" charset="0"/>
              <a:buChar char="•"/>
              <a:defRPr sz="1200">
                <a:latin typeface="+mn-lt"/>
              </a:defRPr>
            </a:lvl2pPr>
            <a:lvl3pPr marL="812780" indent="-190495">
              <a:buFont typeface="Calibri" pitchFamily="34" charset="0"/>
              <a:buChar char="–"/>
              <a:defRPr sz="1200" baseline="0">
                <a:latin typeface="+mn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Insert text</a:t>
            </a:r>
          </a:p>
          <a:p>
            <a:pPr lvl="1"/>
            <a:r>
              <a:rPr lang="en-GB" noProof="0"/>
              <a:t>First level</a:t>
            </a:r>
          </a:p>
          <a:p>
            <a:pPr lvl="2"/>
            <a:r>
              <a:rPr lang="en-GB" noProof="0"/>
              <a:t>Second level</a:t>
            </a:r>
          </a:p>
        </p:txBody>
      </p:sp>
      <p:sp>
        <p:nvSpPr>
          <p:cNvPr id="7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11531600" y="6467642"/>
            <a:ext cx="604677" cy="358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B63AD34-FE4E-488E-87BA-348AF22ABA95}" type="slidenum">
              <a:rPr smtClean="0">
                <a:solidFill>
                  <a:prstClr val="white"/>
                </a:solidFill>
              </a:rPr>
              <a:pPr algn="ctr"/>
              <a:t>‹nr.›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19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35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66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88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9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Naturgassens afløser  •  Erritsø, den 6. januar 2011  •  Jørgen Olesen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16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237312"/>
            <a:ext cx="12192000" cy="36000"/>
          </a:xfrm>
          <a:prstGeom prst="rect">
            <a:avLst/>
          </a:prstGeom>
          <a:solidFill>
            <a:srgbClr val="6AB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932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Udkast til energiregnskaber for kommuner i Region Midtjylland • 20. januar 2011 •  Jørgen Olesen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0" descr="logo.w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42400" y="214736"/>
            <a:ext cx="2640000" cy="42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0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/>
              <a:t>Varmepumpen</a:t>
            </a:r>
            <a:r>
              <a:rPr lang="da-DK" sz="3600"/>
              <a:t> </a:t>
            </a:r>
            <a:endParaRPr lang="da-DK" sz="3600" baseline="30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043848-18A4-0C5B-615F-2EC0D83F3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Der har været en del udfordringer med varmepumpen </a:t>
            </a:r>
          </a:p>
          <a:p>
            <a:r>
              <a:rPr lang="da-DK" dirty="0"/>
              <a:t>Varmepumpen kan ikke testet i sommerperioden, da solen producer hele byens varmebehov. </a:t>
            </a:r>
          </a:p>
          <a:p>
            <a:r>
              <a:rPr lang="da-DK" dirty="0"/>
              <a:t>For at optimere driften og sikre en stabil drift af varmepumpen installeres der en akkumuleringstank på Søndervangsvej centralen</a:t>
            </a:r>
          </a:p>
          <a:p>
            <a:r>
              <a:rPr lang="da-DK" dirty="0"/>
              <a:t>Test og færdiggørelse starter september/oktober og endelige færdiggørelse når akkumuleringstanken er sat i drift.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10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/>
              <a:t>Akkumuleringstank</a:t>
            </a:r>
            <a:r>
              <a:rPr lang="da-DK" sz="3600" dirty="0"/>
              <a:t> </a:t>
            </a:r>
            <a:endParaRPr lang="da-DK" sz="3600" baseline="30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043848-18A4-0C5B-615F-2EC0D83F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8" y="1600201"/>
            <a:ext cx="7483662" cy="4525963"/>
          </a:xfrm>
        </p:spPr>
        <p:txBody>
          <a:bodyPr>
            <a:normAutofit/>
          </a:bodyPr>
          <a:lstStyle/>
          <a:p>
            <a:r>
              <a:rPr lang="da-DK" dirty="0"/>
              <a:t>For at optimere driften og få en stabil drift på varmepumpen installeres en 2.000 m3 akkumuleringstank.</a:t>
            </a:r>
          </a:p>
          <a:p>
            <a:r>
              <a:rPr lang="da-DK" dirty="0"/>
              <a:t>Fordelen er at man kan udnytte varmepumpen mere optimalt og </a:t>
            </a:r>
            <a:br>
              <a:rPr lang="da-DK" dirty="0"/>
            </a:br>
            <a:r>
              <a:rPr lang="da-DK" dirty="0"/>
              <a:t>dermed undgå at afbrænde naturgas. </a:t>
            </a:r>
          </a:p>
          <a:p>
            <a:r>
              <a:rPr lang="da-DK" dirty="0"/>
              <a:t>Tanken opføres ved Søndervangsvej centralen.</a:t>
            </a:r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CF7FF7F-05D0-18D3-A1E5-218468A8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23" y="1811708"/>
            <a:ext cx="4967570" cy="36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/>
              <a:t>Akkumuleringstank</a:t>
            </a:r>
            <a:r>
              <a:rPr lang="da-DK" sz="3600" dirty="0"/>
              <a:t> </a:t>
            </a:r>
            <a:endParaRPr lang="da-DK" sz="3600" baseline="300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B3867E1-1788-EE4A-F92E-100673EA7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91" y="1706802"/>
            <a:ext cx="5877052" cy="3992067"/>
          </a:xfr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59B02FE-936B-F7D3-8B9B-9BB12C6C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559" y="2305065"/>
            <a:ext cx="6105441" cy="20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/>
              <a:t>Ombygning Søndervangsvej </a:t>
            </a:r>
            <a:r>
              <a:rPr lang="da-DK" sz="3600" dirty="0"/>
              <a:t> </a:t>
            </a:r>
            <a:endParaRPr lang="da-DK" sz="3600" baseline="30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B471BEE-D349-0039-79FB-EF5406F7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600201"/>
            <a:ext cx="11254811" cy="4525963"/>
          </a:xfrm>
        </p:spPr>
        <p:txBody>
          <a:bodyPr/>
          <a:lstStyle/>
          <a:p>
            <a:r>
              <a:rPr lang="da-DK" dirty="0"/>
              <a:t>Centralen på Søndervangsvej ombygges og gl. absorptions varmepumpe fjernes.</a:t>
            </a:r>
          </a:p>
          <a:p>
            <a:r>
              <a:rPr lang="da-DK" dirty="0"/>
              <a:t>Rørsystem i centralen tilsluttes akkumuleringstanken, og centralens rør installation optimeres til samdrift med varmepumpen. </a:t>
            </a:r>
          </a:p>
        </p:txBody>
      </p:sp>
    </p:spTree>
    <p:extLst>
      <p:ext uri="{BB962C8B-B14F-4D97-AF65-F5344CB8AC3E}">
        <p14:creationId xmlns:p14="http://schemas.microsoft.com/office/powerpoint/2010/main" val="171698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/>
              <a:t>Nye konverteringsprojektet </a:t>
            </a:r>
            <a:endParaRPr lang="da-DK" sz="3600" baseline="30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  <p:pic>
        <p:nvPicPr>
          <p:cNvPr id="1026" name="Billede 2">
            <a:extLst>
              <a:ext uri="{FF2B5EF4-FFF2-40B4-BE49-F238E27FC236}">
                <a16:creationId xmlns:a16="http://schemas.microsoft.com/office/drawing/2014/main" id="{B821D818-8B9D-2915-231E-1A29E0BE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02978"/>
            <a:ext cx="7000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CC4F633-D15D-97F4-BF77-482DFE19494B}"/>
              </a:ext>
            </a:extLst>
          </p:cNvPr>
          <p:cNvSpPr txBox="1"/>
          <p:nvPr/>
        </p:nvSpPr>
        <p:spPr>
          <a:xfrm>
            <a:off x="7897590" y="2062686"/>
            <a:ext cx="43322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Potentielle områder,  der i </a:t>
            </a:r>
          </a:p>
          <a:p>
            <a:r>
              <a:rPr lang="da-DK" sz="2800" dirty="0"/>
              <a:t>dag forsynes med individuel </a:t>
            </a:r>
          </a:p>
          <a:p>
            <a:r>
              <a:rPr lang="da-DK" sz="2800" dirty="0"/>
              <a:t>naturgasforsyning </a:t>
            </a:r>
          </a:p>
        </p:txBody>
      </p:sp>
    </p:spTree>
    <p:extLst>
      <p:ext uri="{BB962C8B-B14F-4D97-AF65-F5344CB8AC3E}">
        <p14:creationId xmlns:p14="http://schemas.microsoft.com/office/powerpoint/2010/main" val="139550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9280"/>
            <a:ext cx="109728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/>
              <a:t>Nye konverteringsprojektet </a:t>
            </a:r>
            <a:endParaRPr lang="da-DK" sz="3600" baseline="30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A70E-6180-48FD-8204-5DE1124AB31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A56095-06E9-3124-6BD2-E6FF42005BAC}"/>
              </a:ext>
            </a:extLst>
          </p:cNvPr>
          <p:cNvSpPr txBox="1"/>
          <p:nvPr/>
        </p:nvSpPr>
        <p:spPr>
          <a:xfrm>
            <a:off x="301557" y="6356351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Dronninglund Fjernvarmes generalforsamling den 18. maj 2022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244027B-31F2-0B77-88A8-49E8133F6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73" y="1373188"/>
            <a:ext cx="5747827" cy="452596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64A94DA-49A9-2BB4-2C91-01506B351E06}"/>
              </a:ext>
            </a:extLst>
          </p:cNvPr>
          <p:cNvSpPr txBox="1"/>
          <p:nvPr/>
        </p:nvSpPr>
        <p:spPr>
          <a:xfrm>
            <a:off x="6427511" y="2228671"/>
            <a:ext cx="56135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da-DK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Der er </a:t>
            </a:r>
            <a:r>
              <a:rPr lang="da-DK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igang</a:t>
            </a:r>
            <a:r>
              <a:rPr lang="da-DK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sat udarbejdelse af projektforslag for:</a:t>
            </a:r>
          </a:p>
          <a:p>
            <a:pPr lvl="0">
              <a:tabLst>
                <a:tab pos="457200" algn="l"/>
              </a:tabLst>
            </a:pPr>
            <a:endParaRPr lang="da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Erhvervsområdet på Karetmagervej 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Det blandede erhvervs- og industriområde Blytækkervej/</a:t>
            </a:r>
            <a:r>
              <a:rPr lang="da-DK" sz="1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Dregårdsvej</a:t>
            </a:r>
            <a:endParaRPr lang="da-DK" sz="18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da-DK" dirty="0"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da-DK" dirty="0">
                <a:latin typeface="Open Sans" panose="020B0606030504020204" pitchFamily="34" charset="0"/>
                <a:ea typeface="Times New Roman" panose="02020603050405020304" pitchFamily="18" charset="0"/>
              </a:rPr>
              <a:t>For o</a:t>
            </a:r>
            <a:r>
              <a:rPr lang="da-DK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mråde 3 skal der laves nogle hydrauliske beregninger for at se om de eksisterende rør kan forsyne området. 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1800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237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Kontortema</vt:lpstr>
      <vt:lpstr>Varmepumpen </vt:lpstr>
      <vt:lpstr>Akkumuleringstank </vt:lpstr>
      <vt:lpstr>Akkumuleringstank </vt:lpstr>
      <vt:lpstr>Ombygning Søndervangsvej  </vt:lpstr>
      <vt:lpstr>Nye konverteringsprojektet </vt:lpstr>
      <vt:lpstr>Nye konverteringsprojektet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Varmepumpen </dc:title>
  <dc:creator>Leo Holm</dc:creator>
  <cp:lastModifiedBy>Leo Holm</cp:lastModifiedBy>
  <cp:revision>2</cp:revision>
  <dcterms:created xsi:type="dcterms:W3CDTF">2022-05-17T12:24:43Z</dcterms:created>
  <dcterms:modified xsi:type="dcterms:W3CDTF">2022-05-17T14:15:44Z</dcterms:modified>
</cp:coreProperties>
</file>